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6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4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3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5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2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61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3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8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9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22088-F4B0-429F-83C4-EC17B74F25F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222F2-A085-4041-B683-278AC9429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0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69D83-C3F6-47B7-AE79-DE6E09A02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199"/>
            <a:ext cx="9144000" cy="1655763"/>
          </a:xfrm>
        </p:spPr>
        <p:txBody>
          <a:bodyPr>
            <a:normAutofit fontScale="90000"/>
          </a:bodyPr>
          <a:lstStyle/>
          <a:p>
            <a:r>
              <a:rPr lang="en-US" b="1"/>
              <a:t>KASUS </a:t>
            </a:r>
            <a:br>
              <a:rPr lang="en-US" b="1"/>
            </a:br>
            <a:r>
              <a:rPr lang="en-US" b="1"/>
              <a:t>MDS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E9857D-2F5B-4827-B1BF-40EC6382A1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DIAH PRAMESTARI, ST., MT</a:t>
            </a:r>
          </a:p>
        </p:txBody>
      </p:sp>
    </p:spTree>
    <p:extLst>
      <p:ext uri="{BB962C8B-B14F-4D97-AF65-F5344CB8AC3E}">
        <p14:creationId xmlns:p14="http://schemas.microsoft.com/office/powerpoint/2010/main" val="364784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7C5CC-129D-4A22-B518-094DB35B1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894"/>
            <a:ext cx="10515600" cy="5847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i="1"/>
              <a:t>Kasus: Persepsi Konsumen terhadap Merek Smartphone</a:t>
            </a:r>
            <a:endParaRPr lang="en-US" sz="1600" b="1"/>
          </a:p>
          <a:p>
            <a:r>
              <a:rPr lang="en-US" sz="2000" b="1"/>
              <a:t>Skala penilaian:</a:t>
            </a:r>
            <a:br>
              <a:rPr lang="en-US" sz="2000"/>
            </a:br>
            <a:r>
              <a:rPr lang="en-US" sz="2000"/>
              <a:t>1 = sangat mirip</a:t>
            </a:r>
            <a:br>
              <a:rPr lang="en-US" sz="2000"/>
            </a:br>
            <a:r>
              <a:rPr lang="en-US" sz="2000"/>
              <a:t>5 = sangat tidak mirip</a:t>
            </a:r>
          </a:p>
          <a:p>
            <a:r>
              <a:rPr lang="en-US" sz="2000" b="1"/>
              <a:t>Pasangan yang dinilai:</a:t>
            </a:r>
            <a:br>
              <a:rPr lang="en-US" sz="2000"/>
            </a:br>
            <a:r>
              <a:rPr lang="en-US" sz="2000"/>
              <a:t>S–A, S–X, S–O, S–V, A–X, A–O, A–V, X–O, </a:t>
            </a:r>
          </a:p>
          <a:p>
            <a:pPr marL="0" indent="0">
              <a:buNone/>
            </a:pPr>
            <a:r>
              <a:rPr lang="en-US" sz="2000"/>
              <a:t>    X–V, O–V</a:t>
            </a:r>
          </a:p>
          <a:p>
            <a:endParaRPr lang="en-US" sz="240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37D23E9-A135-4512-AC90-C90C1A8DE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472280"/>
              </p:ext>
            </p:extLst>
          </p:nvPr>
        </p:nvGraphicFramePr>
        <p:xfrm>
          <a:off x="5981589" y="721894"/>
          <a:ext cx="5957193" cy="5847345"/>
        </p:xfrm>
        <a:graphic>
          <a:graphicData uri="http://schemas.openxmlformats.org/drawingml/2006/table">
            <a:tbl>
              <a:tblPr/>
              <a:tblGrid>
                <a:gridCol w="541563">
                  <a:extLst>
                    <a:ext uri="{9D8B030D-6E8A-4147-A177-3AD203B41FA5}">
                      <a16:colId xmlns:a16="http://schemas.microsoft.com/office/drawing/2014/main" val="4206402020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3160137050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3448107149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2794999304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1614841170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2154094941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3730996027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3129650292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2440651554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3595439383"/>
                    </a:ext>
                  </a:extLst>
                </a:gridCol>
                <a:gridCol w="541563">
                  <a:extLst>
                    <a:ext uri="{9D8B030D-6E8A-4147-A177-3AD203B41FA5}">
                      <a16:colId xmlns:a16="http://schemas.microsoft.com/office/drawing/2014/main" val="1297694606"/>
                    </a:ext>
                  </a:extLst>
                </a:gridCol>
              </a:tblGrid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Resp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S–A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S–X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S–O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S–V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A–X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A–O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A–V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X–O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X–V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O–V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033502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019268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563443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205072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840855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510028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583268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147931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R8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009978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R9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618145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R10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331070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167015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034771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607894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422967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205655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09495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0002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R18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678003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R19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025878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US" sz="1400"/>
                        <a:t>R20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393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0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F29A7-A43F-4133-B4BD-0FAC47811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6488"/>
          </a:xfrm>
        </p:spPr>
        <p:txBody>
          <a:bodyPr/>
          <a:lstStyle/>
          <a:p>
            <a:r>
              <a:rPr lang="en-US" b="1"/>
              <a:t>Pertanyaan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75A74-CEA2-4AB4-9A56-7D8A9587D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1" y="1471613"/>
            <a:ext cx="11077575" cy="4729161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/>
              <a:t>Hitung nilai </a:t>
            </a:r>
            <a:r>
              <a:rPr lang="en-US" b="1"/>
              <a:t>rata-rata dissimilarity</a:t>
            </a:r>
            <a:r>
              <a:rPr lang="en-US"/>
              <a:t> tiap pasangan merek</a:t>
            </a:r>
          </a:p>
          <a:p>
            <a:pPr>
              <a:buFont typeface="+mj-lt"/>
              <a:buAutoNum type="arabicPeriod"/>
            </a:pPr>
            <a:r>
              <a:rPr lang="en-US"/>
              <a:t>Susun </a:t>
            </a:r>
            <a:r>
              <a:rPr lang="en-US" b="1"/>
              <a:t>matriks dissimilarity</a:t>
            </a:r>
            <a:endParaRPr lang="en-US"/>
          </a:p>
          <a:p>
            <a:pPr>
              <a:buFont typeface="+mj-lt"/>
              <a:buAutoNum type="arabicPeriod"/>
            </a:pPr>
            <a:r>
              <a:rPr lang="en-US"/>
              <a:t>Lakukan </a:t>
            </a:r>
            <a:r>
              <a:rPr lang="en-US" b="1"/>
              <a:t>analisis MDS 2 dimensi</a:t>
            </a:r>
          </a:p>
          <a:p>
            <a:pPr>
              <a:buFont typeface="+mj-lt"/>
              <a:buAutoNum type="arabicPeriod"/>
            </a:pPr>
            <a:r>
              <a:rPr lang="en-US"/>
              <a:t>Hitung</a:t>
            </a:r>
            <a:r>
              <a:rPr lang="en-US" b="1"/>
              <a:t> nilai Stress dan RSQ</a:t>
            </a:r>
            <a:endParaRPr lang="en-US"/>
          </a:p>
          <a:p>
            <a:pPr>
              <a:buFont typeface="+mj-lt"/>
              <a:buAutoNum type="arabicPeriod"/>
            </a:pPr>
            <a:r>
              <a:rPr lang="en-US"/>
              <a:t>Interpretasikan hasil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0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349</Words>
  <Application>Microsoft Office PowerPoint</Application>
  <PresentationFormat>Widescreen</PresentationFormat>
  <Paragraphs>243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KASUS  MDS</vt:lpstr>
      <vt:lpstr>PowerPoint Presentation</vt:lpstr>
      <vt:lpstr>Pertanyaan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KASUS CLUSTER ANALYSIS</dc:title>
  <dc:creator>Diah Dee</dc:creator>
  <cp:lastModifiedBy>Diah Dee</cp:lastModifiedBy>
  <cp:revision>10</cp:revision>
  <dcterms:created xsi:type="dcterms:W3CDTF">2025-11-24T08:31:44Z</dcterms:created>
  <dcterms:modified xsi:type="dcterms:W3CDTF">2025-12-15T03:47:18Z</dcterms:modified>
</cp:coreProperties>
</file>